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6"/>
  </p:notesMasterIdLst>
  <p:handoutMasterIdLst>
    <p:handoutMasterId r:id="rId57"/>
  </p:handoutMasterIdLst>
  <p:sldIdLst>
    <p:sldId id="265" r:id="rId5"/>
    <p:sldId id="294" r:id="rId6"/>
    <p:sldId id="305" r:id="rId7"/>
    <p:sldId id="371" r:id="rId8"/>
    <p:sldId id="379" r:id="rId9"/>
    <p:sldId id="380" r:id="rId10"/>
    <p:sldId id="346" r:id="rId11"/>
    <p:sldId id="369" r:id="rId12"/>
    <p:sldId id="375" r:id="rId13"/>
    <p:sldId id="381" r:id="rId14"/>
    <p:sldId id="391" r:id="rId15"/>
    <p:sldId id="392" r:id="rId16"/>
    <p:sldId id="378" r:id="rId17"/>
    <p:sldId id="373" r:id="rId18"/>
    <p:sldId id="384" r:id="rId19"/>
    <p:sldId id="393" r:id="rId20"/>
    <p:sldId id="394" r:id="rId21"/>
    <p:sldId id="372" r:id="rId22"/>
    <p:sldId id="383" r:id="rId23"/>
    <p:sldId id="385" r:id="rId24"/>
    <p:sldId id="386" r:id="rId25"/>
    <p:sldId id="320" r:id="rId26"/>
    <p:sldId id="387" r:id="rId27"/>
    <p:sldId id="410" r:id="rId28"/>
    <p:sldId id="411" r:id="rId29"/>
    <p:sldId id="412" r:id="rId30"/>
    <p:sldId id="413" r:id="rId31"/>
    <p:sldId id="414" r:id="rId32"/>
    <p:sldId id="374" r:id="rId33"/>
    <p:sldId id="406" r:id="rId34"/>
    <p:sldId id="382" r:id="rId35"/>
    <p:sldId id="407" r:id="rId36"/>
    <p:sldId id="408" r:id="rId37"/>
    <p:sldId id="377" r:id="rId38"/>
    <p:sldId id="376" r:id="rId39"/>
    <p:sldId id="282" r:id="rId40"/>
    <p:sldId id="390" r:id="rId41"/>
    <p:sldId id="281" r:id="rId42"/>
    <p:sldId id="395" r:id="rId43"/>
    <p:sldId id="396" r:id="rId44"/>
    <p:sldId id="397" r:id="rId45"/>
    <p:sldId id="398" r:id="rId46"/>
    <p:sldId id="399" r:id="rId47"/>
    <p:sldId id="400" r:id="rId48"/>
    <p:sldId id="401" r:id="rId49"/>
    <p:sldId id="402" r:id="rId50"/>
    <p:sldId id="388" r:id="rId51"/>
    <p:sldId id="389" r:id="rId52"/>
    <p:sldId id="403" r:id="rId53"/>
    <p:sldId id="404" r:id="rId54"/>
    <p:sldId id="405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2288"/>
    <a:srgbClr val="CB6374"/>
    <a:srgbClr val="FFFFFF"/>
    <a:srgbClr val="88CCEE"/>
    <a:srgbClr val="841B50"/>
    <a:srgbClr val="E4ADB7"/>
    <a:srgbClr val="1B0D5E"/>
    <a:srgbClr val="62143B"/>
    <a:srgbClr val="24127F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8403DB-4299-4EFC-A2D3-6F2725268972}" v="927" dt="2024-01-26T16:35:59.989"/>
    <p1510:client id="{B599C7F1-7DE3-44DA-8F8B-EC3E46EDE5CA}" v="521" dt="2024-01-26T11:42:30.3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ACD56-CA7D-3A42-9B42-9FD56464B91C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8D3B8-2EC2-4F46-B8AF-ABD68D921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774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>
</file>

<file path=ppt/media/image28.png>
</file>

<file path=ppt/media/image29.png>
</file>

<file path=ppt/media/image30.png>
</file>

<file path=ppt/media/image31.png>
</file>

<file path=ppt/media/image3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6CBA1-A433-4C9C-B800-E962A25F4340}" type="datetimeFigureOut">
              <a:rPr lang="en-GB" smtClean="0"/>
              <a:t>26/01/2024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3B0E6-658E-4216-848E-04C4ECB90B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05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63B0E6-658E-4216-848E-04C4ECB90B7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962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EC0C6CE7-05E4-4BD9-9D3F-FA790E9BB832}" type="slidenum">
              <a:rPr lang="en-GB" sz="1400" b="0" strike="noStrike" spc="-1" smtClean="0">
                <a:latin typeface="Times New Roman"/>
              </a:rPr>
              <a:t>36</a:t>
            </a:fld>
            <a:endParaRPr lang="en-GB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62115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EC0C6CE7-05E4-4BD9-9D3F-FA790E9BB832}" type="slidenum">
              <a:rPr lang="en-GB" sz="1400" b="0" strike="noStrike" spc="-1" smtClean="0">
                <a:latin typeface="Times New Roman"/>
              </a:rPr>
              <a:t>38</a:t>
            </a:fld>
            <a:endParaRPr lang="en-GB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54138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urham Title Slide - Purp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754" y="1254162"/>
            <a:ext cx="3321422" cy="1102519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ct val="85000"/>
              </a:lnSpc>
              <a:defRPr sz="2800" b="1">
                <a:solidFill>
                  <a:srgbClr val="002A4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754" y="2320433"/>
            <a:ext cx="3321422" cy="131445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rgbClr val="002A4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494" y="246301"/>
            <a:ext cx="1588504" cy="65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838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110" y="205200"/>
            <a:ext cx="8229330" cy="550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2025" b="1" strike="noStrike" spc="-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272970" y="266490"/>
            <a:ext cx="4140450" cy="42687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575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20780" y="266490"/>
            <a:ext cx="4140450" cy="42687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575" b="0" strike="noStrike" spc="-1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955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urham Title Slide –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754" y="1254162"/>
            <a:ext cx="3321422" cy="1102519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ct val="85000"/>
              </a:lnSpc>
              <a:defRPr sz="2800" b="1">
                <a:solidFill>
                  <a:srgbClr val="002A4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754" y="2320433"/>
            <a:ext cx="3321422" cy="131445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rgbClr val="002A4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494" y="246301"/>
            <a:ext cx="1588504" cy="65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7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urham Title Slide – Gold">
    <p:bg>
      <p:bgPr>
        <a:solidFill>
          <a:srgbClr val="B3BD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754" y="1254162"/>
            <a:ext cx="3321422" cy="1102519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ct val="85000"/>
              </a:lnSpc>
              <a:defRPr sz="2800" b="1">
                <a:solidFill>
                  <a:srgbClr val="002A4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754" y="2320433"/>
            <a:ext cx="3321422" cy="131445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rgbClr val="002A4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494" y="246301"/>
            <a:ext cx="1588504" cy="65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41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urham Title Slide - Yello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754" y="1254162"/>
            <a:ext cx="3321422" cy="1102519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ct val="85000"/>
              </a:lnSpc>
              <a:defRPr sz="2800" b="1">
                <a:solidFill>
                  <a:srgbClr val="002A4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754" y="2320433"/>
            <a:ext cx="3321422" cy="131445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rgbClr val="002A4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494" y="246301"/>
            <a:ext cx="1588504" cy="65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3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urham Title Slide – Red">
    <p:bg>
      <p:bgPr>
        <a:solidFill>
          <a:srgbClr val="B6AA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754" y="1254162"/>
            <a:ext cx="3321422" cy="1102519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ct val="85000"/>
              </a:lnSpc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754" y="2320433"/>
            <a:ext cx="3321422" cy="131445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90000"/>
              </a:lnSpc>
              <a:buNone/>
              <a:defRPr sz="2000">
                <a:solidFill>
                  <a:srgbClr val="002A4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494" y="246301"/>
            <a:ext cx="1588504" cy="65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780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rham Text Slide - 1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53" y="277484"/>
            <a:ext cx="7902388" cy="857250"/>
          </a:xfrm>
        </p:spPr>
        <p:txBody>
          <a:bodyPr lIns="0" tIns="0" rIns="0" bIns="0" anchor="t">
            <a:noAutofit/>
          </a:bodyPr>
          <a:lstStyle>
            <a:lvl1pPr algn="l">
              <a:defRPr sz="2400" b="1">
                <a:solidFill>
                  <a:srgbClr val="54145A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89" y="4672835"/>
            <a:ext cx="765505" cy="31760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621553" y="1224708"/>
            <a:ext cx="5702678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800"/>
              </a:spcBef>
              <a:buNone/>
              <a:defRPr sz="18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800"/>
              </a:spcBef>
              <a:buClr>
                <a:srgbClr val="68246D"/>
              </a:buClr>
              <a:buFont typeface="Arial"/>
              <a:buChar char="•"/>
              <a:defRPr sz="18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800"/>
              </a:spcBef>
              <a:buFont typeface="Lucida Grande"/>
              <a:buChar char="–"/>
              <a:defRPr sz="18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9196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rham Text Slide -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53" y="277484"/>
            <a:ext cx="7902388" cy="857250"/>
          </a:xfrm>
        </p:spPr>
        <p:txBody>
          <a:bodyPr lIns="0" tIns="0" rIns="0" bIns="0" anchor="t">
            <a:noAutofit/>
          </a:bodyPr>
          <a:lstStyle>
            <a:lvl1pPr algn="l">
              <a:defRPr sz="2400" b="1">
                <a:solidFill>
                  <a:srgbClr val="54145A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89" y="4672835"/>
            <a:ext cx="765505" cy="317603"/>
          </a:xfrm>
          <a:prstGeom prst="rect">
            <a:avLst/>
          </a:prstGeom>
        </p:spPr>
      </p:pic>
      <p:sp>
        <p:nvSpPr>
          <p:cNvPr id="10" name="Content Placeholder 3"/>
          <p:cNvSpPr>
            <a:spLocks noGrp="1"/>
          </p:cNvSpPr>
          <p:nvPr>
            <p:ph sz="quarter" idx="12"/>
          </p:nvPr>
        </p:nvSpPr>
        <p:spPr>
          <a:xfrm>
            <a:off x="621553" y="1224708"/>
            <a:ext cx="3807190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800"/>
              </a:spcBef>
              <a:buNone/>
              <a:defRPr sz="18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800"/>
              </a:spcBef>
              <a:buClr>
                <a:srgbClr val="68246D"/>
              </a:buClr>
              <a:buFont typeface="Arial"/>
              <a:buChar char="•"/>
              <a:defRPr sz="18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800"/>
              </a:spcBef>
              <a:buFont typeface="Lucida Grande"/>
              <a:buChar char="–"/>
              <a:defRPr sz="18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4716751" y="1224708"/>
            <a:ext cx="3807190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800"/>
              </a:spcBef>
              <a:buNone/>
              <a:defRPr sz="18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800"/>
              </a:spcBef>
              <a:buClr>
                <a:srgbClr val="68246D"/>
              </a:buClr>
              <a:buFont typeface="Arial"/>
              <a:buChar char="•"/>
              <a:defRPr sz="18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800"/>
              </a:spcBef>
              <a:buFont typeface="Lucida Grande"/>
              <a:buChar char="–"/>
              <a:defRPr sz="18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70916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rham Text Slide -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53" y="277484"/>
            <a:ext cx="7902388" cy="857250"/>
          </a:xfrm>
        </p:spPr>
        <p:txBody>
          <a:bodyPr lIns="0" tIns="0" rIns="0" bIns="0" anchor="t">
            <a:noAutofit/>
          </a:bodyPr>
          <a:lstStyle>
            <a:lvl1pPr algn="l">
              <a:defRPr sz="2400" b="1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89" y="4672835"/>
            <a:ext cx="765505" cy="317603"/>
          </a:xfrm>
          <a:prstGeom prst="rect">
            <a:avLst/>
          </a:prstGeom>
        </p:spPr>
      </p:pic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21553" y="1224708"/>
            <a:ext cx="2435053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4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400"/>
              </a:spcBef>
              <a:buClr>
                <a:srgbClr val="68246D"/>
              </a:buClr>
              <a:buFont typeface="Arial"/>
              <a:buChar char="•"/>
              <a:defRPr sz="14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400"/>
              </a:spcBef>
              <a:buFont typeface="Lucida Grande"/>
              <a:buChar char="–"/>
              <a:defRPr sz="14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/>
          </p:nvPr>
        </p:nvSpPr>
        <p:spPr>
          <a:xfrm>
            <a:off x="3355221" y="1224708"/>
            <a:ext cx="2435053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4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400"/>
              </a:spcBef>
              <a:buClr>
                <a:srgbClr val="68246D"/>
              </a:buClr>
              <a:buFont typeface="Arial"/>
              <a:buChar char="•"/>
              <a:defRPr sz="14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400"/>
              </a:spcBef>
              <a:buFont typeface="Lucida Grande"/>
              <a:buChar char="–"/>
              <a:defRPr sz="14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5"/>
          </p:nvPr>
        </p:nvSpPr>
        <p:spPr>
          <a:xfrm>
            <a:off x="6088888" y="1224708"/>
            <a:ext cx="2435053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400">
                <a:solidFill>
                  <a:srgbClr val="002A41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400"/>
              </a:spcBef>
              <a:buClr>
                <a:srgbClr val="68246D"/>
              </a:buClr>
              <a:buFont typeface="Arial"/>
              <a:buChar char="•"/>
              <a:defRPr sz="1400">
                <a:solidFill>
                  <a:srgbClr val="002A41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400"/>
              </a:spcBef>
              <a:buFont typeface="Lucida Grande"/>
              <a:buChar char="–"/>
              <a:defRPr sz="1400">
                <a:solidFill>
                  <a:srgbClr val="002A41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477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rham Breaker Slide">
    <p:bg>
      <p:bgPr>
        <a:solidFill>
          <a:srgbClr val="A5C8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89" y="4672835"/>
            <a:ext cx="765505" cy="317603"/>
          </a:xfrm>
          <a:prstGeom prst="rect">
            <a:avLst/>
          </a:prstGeom>
        </p:spPr>
      </p:pic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2133494" y="1224708"/>
            <a:ext cx="5168900" cy="291465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000"/>
              </a:spcBef>
              <a:buNone/>
              <a:defRPr sz="2400">
                <a:solidFill>
                  <a:srgbClr val="54145A"/>
                </a:solidFill>
                <a:latin typeface="Arial"/>
                <a:cs typeface="Arial"/>
              </a:defRPr>
            </a:lvl1pPr>
            <a:lvl2pPr marL="288000" indent="-288000">
              <a:spcBef>
                <a:spcPts val="1000"/>
              </a:spcBef>
              <a:buClr>
                <a:srgbClr val="68246D"/>
              </a:buClr>
              <a:buFont typeface="Arial"/>
              <a:buChar char="•"/>
              <a:defRPr sz="2400">
                <a:solidFill>
                  <a:srgbClr val="54145A"/>
                </a:solidFill>
                <a:latin typeface="Arial"/>
                <a:cs typeface="Arial"/>
              </a:defRPr>
            </a:lvl2pPr>
            <a:lvl3pPr marL="576000" indent="-288000">
              <a:spcBef>
                <a:spcPts val="1000"/>
              </a:spcBef>
              <a:buFont typeface="Lucida Grande"/>
              <a:buChar char="–"/>
              <a:defRPr sz="2400">
                <a:solidFill>
                  <a:srgbClr val="54145A"/>
                </a:solidFill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46740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189BA-01D0-0648-AF2A-6B4CD6B57EC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F0FCF-E24C-CA41-A373-9E4EFBCD4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78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2" r:id="rId6"/>
    <p:sldLayoutId id="2147483659" r:id="rId7"/>
    <p:sldLayoutId id="2147483660" r:id="rId8"/>
    <p:sldLayoutId id="2147483658" r:id="rId9"/>
    <p:sldLayoutId id="2147483661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ffine_transformation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galaxy.agh.edu.pl/~vlsi/AI/backp_t_en/backprop.html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cran.r-project.org/web/packages/magick/vignettes/intro.html" TargetMode="Externa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7.ti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730" y="1164650"/>
            <a:ext cx="4512620" cy="1729103"/>
          </a:xfrm>
        </p:spPr>
        <p:txBody>
          <a:bodyPr/>
          <a:lstStyle/>
          <a:p>
            <a:r>
              <a:rPr lang="en-US"/>
              <a:t>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730" y="1638765"/>
            <a:ext cx="4512620" cy="1314450"/>
          </a:xfrm>
        </p:spPr>
        <p:txBody>
          <a:bodyPr/>
          <a:lstStyle/>
          <a:p>
            <a:r>
              <a:rPr lang="en-US" sz="2800" b="1" dirty="0"/>
              <a:t>MATH42815</a:t>
            </a:r>
            <a:endParaRPr lang="en-US" sz="2800" dirty="0"/>
          </a:p>
          <a:p>
            <a:endParaRPr lang="en-US" sz="2800" b="1" dirty="0"/>
          </a:p>
          <a:p>
            <a:endParaRPr lang="en-US" sz="1000" b="1" dirty="0"/>
          </a:p>
          <a:p>
            <a:r>
              <a:rPr lang="en-US" b="1" dirty="0"/>
              <a:t>Friday January 26</a:t>
            </a:r>
            <a:r>
              <a:rPr lang="en-US" b="1" baseline="30000" dirty="0"/>
              <a:t>th</a:t>
            </a:r>
            <a:r>
              <a:rPr lang="en-US" b="1" dirty="0"/>
              <a:t>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3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Schematic of Deep Neural Network</a:t>
            </a:r>
          </a:p>
        </p:txBody>
      </p:sp>
      <p:pic>
        <p:nvPicPr>
          <p:cNvPr id="7" name="Content Placeholder 6" descr="A diagram of a deep learning process&#10;&#10;Description automatically generated">
            <a:extLst>
              <a:ext uri="{FF2B5EF4-FFF2-40B4-BE49-F238E27FC236}">
                <a16:creationId xmlns:a16="http://schemas.microsoft.com/office/drawing/2014/main" id="{CE6889EA-A698-1249-178E-933F30CDDB3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623794" y="1225315"/>
            <a:ext cx="7900147" cy="307534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C94816-84CE-39BF-BEC3-FEBBD9D109F9}"/>
              </a:ext>
            </a:extLst>
          </p:cNvPr>
          <p:cNvSpPr txBox="1"/>
          <p:nvPr/>
        </p:nvSpPr>
        <p:spPr>
          <a:xfrm>
            <a:off x="621553" y="4391244"/>
            <a:ext cx="8427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https://hackernoon.com/log-analytics-with-deep-learning-and-machine-learning-20a1891ff70e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279BF1-3220-4D42-C5A7-2BB5C501E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50105" y="1643170"/>
            <a:ext cx="4620127" cy="2172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2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D3B98-0956-85CB-23EF-C582ED53B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Use “Neurons”?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7240F-0720-4520-F7F1-345045F3630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3" y="1224708"/>
            <a:ext cx="7902388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Independent, non-linear behaviour in parallel can achieve powerful results! 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Not necessarily </a:t>
            </a:r>
            <a:r>
              <a:rPr lang="en-GB" i="1" dirty="0"/>
              <a:t>useful</a:t>
            </a:r>
            <a:r>
              <a:rPr lang="en-GB" dirty="0"/>
              <a:t> results – remember the tiger enclosure!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446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53810-B632-E0C5-E2F3-BCE6D55CA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Learning, Figure 7.5</a:t>
            </a:r>
          </a:p>
        </p:txBody>
      </p:sp>
      <p:pic>
        <p:nvPicPr>
          <p:cNvPr id="4" name="Content Placeholder 3" descr="Different ensemble members each find weak features, which are powerful together. ">
            <a:extLst>
              <a:ext uri="{FF2B5EF4-FFF2-40B4-BE49-F238E27FC236}">
                <a16:creationId xmlns:a16="http://schemas.microsoft.com/office/drawing/2014/main" id="{9D3F980E-EB78-1A55-0E07-997EF5C0547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981244" y="1319668"/>
            <a:ext cx="7181511" cy="32890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86FF6-24FA-2F80-A0D7-278670AE106F}"/>
              </a:ext>
            </a:extLst>
          </p:cNvPr>
          <p:cNvSpPr txBox="1"/>
          <p:nvPr/>
        </p:nvSpPr>
        <p:spPr>
          <a:xfrm>
            <a:off x="4980709" y="292734"/>
            <a:ext cx="3013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Technically: Bagging example </a:t>
            </a:r>
          </a:p>
          <a:p>
            <a:r>
              <a:rPr lang="en-GB" dirty="0"/>
              <a:t>However, illustrates “parallel benefit” neatly! </a:t>
            </a:r>
          </a:p>
        </p:txBody>
      </p:sp>
    </p:spTree>
    <p:extLst>
      <p:ext uri="{BB962C8B-B14F-4D97-AF65-F5344CB8AC3E}">
        <p14:creationId xmlns:p14="http://schemas.microsoft.com/office/powerpoint/2010/main" val="131670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A9B1E-BDE5-7E9F-4A86-976506633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 of Deep Learning: Learn The Mapping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D57B7B-0CB8-8D9A-15D5-F35C6528A446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21553" y="1224708"/>
                <a:ext cx="7902388" cy="2914650"/>
              </a:xfrm>
            </p:spPr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Learn mapping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en-GB" dirty="0"/>
                  <a:t> to change input/feature variables </a:t>
                </a:r>
                <a:r>
                  <a:rPr lang="en-GB" b="1" dirty="0"/>
                  <a:t>x</a:t>
                </a:r>
                <a:r>
                  <a:rPr lang="en-GB" dirty="0"/>
                  <a:t> into a form that can then be mapped to output </a:t>
                </a:r>
                <a:r>
                  <a:rPr lang="en-GB" b="1" dirty="0"/>
                  <a:t>y</a:t>
                </a:r>
                <a:r>
                  <a:rPr lang="en-GB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For extra detail: see Chapter 6 of Deep Learning by Goodfellow, Bengio, and Courville</a:t>
                </a:r>
              </a:p>
              <a:p>
                <a:pPr marL="573750" lvl="1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AD57B7B-0CB8-8D9A-15D5-F35C6528A4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21553" y="1224708"/>
                <a:ext cx="7902388" cy="2914650"/>
              </a:xfrm>
              <a:blipFill>
                <a:blip r:embed="rId2"/>
                <a:stretch>
                  <a:fillRect l="-1698" t="-27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236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Deep Feedforward Networks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1314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Schematic of Deep Neural Network</a:t>
            </a:r>
          </a:p>
        </p:txBody>
      </p:sp>
      <p:pic>
        <p:nvPicPr>
          <p:cNvPr id="7" name="Content Placeholder 6" descr="A diagram of a deep learning process&#10;&#10;Description automatically generated">
            <a:extLst>
              <a:ext uri="{FF2B5EF4-FFF2-40B4-BE49-F238E27FC236}">
                <a16:creationId xmlns:a16="http://schemas.microsoft.com/office/drawing/2014/main" id="{CE6889EA-A698-1249-178E-933F30CDDB3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623794" y="1225315"/>
            <a:ext cx="7900147" cy="307534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C94816-84CE-39BF-BEC3-FEBBD9D109F9}"/>
              </a:ext>
            </a:extLst>
          </p:cNvPr>
          <p:cNvSpPr txBox="1"/>
          <p:nvPr/>
        </p:nvSpPr>
        <p:spPr>
          <a:xfrm>
            <a:off x="621553" y="4391244"/>
            <a:ext cx="8427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https://hackernoon.com/log-analytics-with-deep-learning-and-machine-learning-20a1891ff70e</a:t>
            </a:r>
          </a:p>
        </p:txBody>
      </p:sp>
    </p:spTree>
    <p:extLst>
      <p:ext uri="{BB962C8B-B14F-4D97-AF65-F5344CB8AC3E}">
        <p14:creationId xmlns:p14="http://schemas.microsoft.com/office/powerpoint/2010/main" val="323446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66D0-A310-18E9-97AA-E79427BB4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Note: Categorical Variables Must Be One-Hot Coded!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A34E5-4744-6AE8-897A-A3485852BC5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3" y="1224708"/>
            <a:ext cx="7902388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ISDS and earlier in this module, we used </a:t>
            </a:r>
            <a:r>
              <a:rPr lang="en-GB" b="1" dirty="0"/>
              <a:t>dummy variables</a:t>
            </a:r>
            <a:r>
              <a:rPr lang="en-GB" dirty="0"/>
              <a:t> to represent categorical variables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Reference category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Every other category defined in relation to reference category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Even interactions can work this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Deep Learning to work properly, categorical variables must be </a:t>
            </a:r>
            <a:r>
              <a:rPr lang="en-GB" b="1" dirty="0"/>
              <a:t>one-hot coded</a:t>
            </a:r>
            <a:r>
              <a:rPr lang="en-GB" dirty="0"/>
              <a:t>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Include a specific variable for </a:t>
            </a:r>
            <a:r>
              <a:rPr lang="en-GB" i="1" dirty="0"/>
              <a:t>every</a:t>
            </a:r>
            <a:r>
              <a:rPr lang="en-GB" dirty="0"/>
              <a:t> category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Each observation must belong to precisely </a:t>
            </a:r>
            <a:r>
              <a:rPr lang="en-GB" i="1" dirty="0"/>
              <a:t>one</a:t>
            </a:r>
            <a:r>
              <a:rPr lang="en-GB" dirty="0"/>
              <a:t> category</a:t>
            </a:r>
          </a:p>
        </p:txBody>
      </p:sp>
    </p:spTree>
    <p:extLst>
      <p:ext uri="{BB962C8B-B14F-4D97-AF65-F5344CB8AC3E}">
        <p14:creationId xmlns:p14="http://schemas.microsoft.com/office/powerpoint/2010/main" val="3786169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10383-68DF-919D-894A-3F9AC618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Dummy Variables vs. One-Hot Coded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883B316-DF6B-7308-EEF7-D4CD1AD2108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62523797"/>
              </p:ext>
            </p:extLst>
          </p:nvPr>
        </p:nvGraphicFramePr>
        <p:xfrm>
          <a:off x="4716463" y="1223962"/>
          <a:ext cx="3805984" cy="2914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496">
                  <a:extLst>
                    <a:ext uri="{9D8B030D-6E8A-4147-A177-3AD203B41FA5}">
                      <a16:colId xmlns:a16="http://schemas.microsoft.com/office/drawing/2014/main" val="4188947424"/>
                    </a:ext>
                  </a:extLst>
                </a:gridCol>
                <a:gridCol w="951496">
                  <a:extLst>
                    <a:ext uri="{9D8B030D-6E8A-4147-A177-3AD203B41FA5}">
                      <a16:colId xmlns:a16="http://schemas.microsoft.com/office/drawing/2014/main" val="4024475255"/>
                    </a:ext>
                  </a:extLst>
                </a:gridCol>
                <a:gridCol w="951496">
                  <a:extLst>
                    <a:ext uri="{9D8B030D-6E8A-4147-A177-3AD203B41FA5}">
                      <a16:colId xmlns:a16="http://schemas.microsoft.com/office/drawing/2014/main" val="3153690365"/>
                    </a:ext>
                  </a:extLst>
                </a:gridCol>
                <a:gridCol w="951496">
                  <a:extLst>
                    <a:ext uri="{9D8B030D-6E8A-4147-A177-3AD203B41FA5}">
                      <a16:colId xmlns:a16="http://schemas.microsoft.com/office/drawing/2014/main" val="3823594233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&lt;18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65+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196199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033512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&lt;18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973746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786886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65+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838073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076867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6ADB93CB-1D76-C953-0B56-91128463C700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512889396"/>
              </p:ext>
            </p:extLst>
          </p:nvPr>
        </p:nvGraphicFramePr>
        <p:xfrm>
          <a:off x="622300" y="1223963"/>
          <a:ext cx="2854488" cy="2914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496">
                  <a:extLst>
                    <a:ext uri="{9D8B030D-6E8A-4147-A177-3AD203B41FA5}">
                      <a16:colId xmlns:a16="http://schemas.microsoft.com/office/drawing/2014/main" val="4188947424"/>
                    </a:ext>
                  </a:extLst>
                </a:gridCol>
                <a:gridCol w="951496">
                  <a:extLst>
                    <a:ext uri="{9D8B030D-6E8A-4147-A177-3AD203B41FA5}">
                      <a16:colId xmlns:a16="http://schemas.microsoft.com/office/drawing/2014/main" val="4024475255"/>
                    </a:ext>
                  </a:extLst>
                </a:gridCol>
                <a:gridCol w="951496">
                  <a:extLst>
                    <a:ext uri="{9D8B030D-6E8A-4147-A177-3AD203B41FA5}">
                      <a16:colId xmlns:a16="http://schemas.microsoft.com/office/drawing/2014/main" val="3823594233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&lt;18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ysClr val="windowText" lastClr="000000"/>
                          </a:solidFill>
                        </a:rPr>
                        <a:t>65+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196199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033512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&lt;18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973746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786886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65+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4838073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18-64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076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553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Hidden Layers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746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258ED-72BF-E24C-9FF8-10283041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Hidden Layers and Hidden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E364D-3639-7A9F-D991-1F1A442B19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2" y="1224708"/>
            <a:ext cx="7902387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Generally: combines </a:t>
            </a:r>
            <a:r>
              <a:rPr lang="en-GB" b="1" dirty="0"/>
              <a:t>affine transformation</a:t>
            </a:r>
            <a:r>
              <a:rPr lang="en-GB" dirty="0"/>
              <a:t> with </a:t>
            </a:r>
            <a:r>
              <a:rPr lang="en-GB" b="1" dirty="0"/>
              <a:t>non-linear activation function </a:t>
            </a:r>
            <a:endParaRPr lang="en-GB" dirty="0"/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Affine transformation</a:t>
            </a:r>
            <a:r>
              <a:rPr lang="en-GB" dirty="0"/>
              <a:t>: Transformations discussed as matrix-vector multiplication in IMDS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Often written as weights </a:t>
            </a:r>
            <a:r>
              <a:rPr lang="en-GB" b="1" dirty="0"/>
              <a:t>W</a:t>
            </a:r>
            <a:r>
              <a:rPr lang="en-GB" dirty="0"/>
              <a:t> and biases </a:t>
            </a:r>
            <a:r>
              <a:rPr lang="en-GB" b="1" dirty="0"/>
              <a:t>c</a:t>
            </a:r>
            <a:r>
              <a:rPr lang="en-GB" dirty="0"/>
              <a:t>, with </a:t>
            </a:r>
            <a:r>
              <a:rPr lang="en-GB" b="1" dirty="0" err="1"/>
              <a:t>W</a:t>
            </a:r>
            <a:r>
              <a:rPr lang="en-GB" baseline="30000" dirty="0" err="1"/>
              <a:t>T</a:t>
            </a:r>
            <a:r>
              <a:rPr lang="en-GB" b="1" dirty="0" err="1"/>
              <a:t>x</a:t>
            </a:r>
            <a:r>
              <a:rPr lang="en-GB" dirty="0"/>
              <a:t> + </a:t>
            </a:r>
            <a:r>
              <a:rPr lang="en-GB" b="1" dirty="0"/>
              <a:t>c</a:t>
            </a:r>
            <a:r>
              <a:rPr lang="en-GB" dirty="0"/>
              <a:t> as input to… </a:t>
            </a:r>
            <a:endParaRPr lang="en-GB" b="1" dirty="0"/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Non-linear activation function: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A function, which is not linear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Linear functions can only represent linear (or approximately linear) behaviour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Activation function is what allows non-linear behaviour to be captured </a:t>
            </a:r>
          </a:p>
        </p:txBody>
      </p:sp>
    </p:spTree>
    <p:extLst>
      <p:ext uri="{BB962C8B-B14F-4D97-AF65-F5344CB8AC3E}">
        <p14:creationId xmlns:p14="http://schemas.microsoft.com/office/powerpoint/2010/main" val="3936206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3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21553" y="872495"/>
            <a:ext cx="6625914" cy="2914650"/>
          </a:xfrm>
        </p:spPr>
        <p:txBody>
          <a:bodyPr/>
          <a:lstStyle/>
          <a:p>
            <a:pPr lvl="1"/>
            <a:r>
              <a:rPr lang="en-US" dirty="0"/>
              <a:t>Practical 7: </a:t>
            </a:r>
          </a:p>
          <a:p>
            <a:pPr lvl="2"/>
            <a:r>
              <a:rPr lang="en-US" dirty="0"/>
              <a:t>CART algorithm</a:t>
            </a:r>
          </a:p>
          <a:p>
            <a:pPr lvl="1"/>
            <a:r>
              <a:rPr lang="en-US" dirty="0"/>
              <a:t>Lecture 5: </a:t>
            </a:r>
          </a:p>
          <a:p>
            <a:pPr lvl="2"/>
            <a:r>
              <a:rPr lang="en-US" dirty="0"/>
              <a:t>Pruning decision trees</a:t>
            </a:r>
          </a:p>
          <a:p>
            <a:pPr lvl="2"/>
            <a:r>
              <a:rPr lang="en-US" dirty="0"/>
              <a:t>Bootstrap, boosting, and bagging</a:t>
            </a:r>
          </a:p>
          <a:p>
            <a:pPr lvl="1"/>
            <a:r>
              <a:rPr lang="en-US" dirty="0" err="1"/>
              <a:t>Practicals</a:t>
            </a:r>
            <a:r>
              <a:rPr lang="en-US" dirty="0"/>
              <a:t> 8 and 9: </a:t>
            </a:r>
          </a:p>
          <a:p>
            <a:pPr lvl="2"/>
            <a:r>
              <a:rPr lang="en-US" dirty="0"/>
              <a:t>Random forest</a:t>
            </a:r>
          </a:p>
          <a:p>
            <a:pPr lvl="1"/>
            <a:r>
              <a:rPr lang="en-US" dirty="0"/>
              <a:t>Lecture 6: </a:t>
            </a:r>
          </a:p>
          <a:p>
            <a:pPr lvl="2"/>
            <a:r>
              <a:rPr lang="en-US" dirty="0"/>
              <a:t>Neural Networks 1 </a:t>
            </a:r>
          </a:p>
        </p:txBody>
      </p:sp>
    </p:spTree>
    <p:extLst>
      <p:ext uri="{BB962C8B-B14F-4D97-AF65-F5344CB8AC3E}">
        <p14:creationId xmlns:p14="http://schemas.microsoft.com/office/powerpoint/2010/main" val="82340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ectified Linear Unit: 0 if x &lt; 0, x if x &gt; 0">
            <a:extLst>
              <a:ext uri="{FF2B5EF4-FFF2-40B4-BE49-F238E27FC236}">
                <a16:creationId xmlns:a16="http://schemas.microsoft.com/office/drawing/2014/main" id="{2059DB22-6309-2A73-F64D-0FF8A0452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658" y="473743"/>
            <a:ext cx="5594684" cy="4196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CCC45E-95B3-3D1F-BEAF-8F1744D6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RELU: Rectified Linear Unit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0BEC93-EE1A-FFEF-2A41-6CB4C88986C4}"/>
              </a:ext>
            </a:extLst>
          </p:cNvPr>
          <p:cNvSpPr txBox="1"/>
          <p:nvPr/>
        </p:nvSpPr>
        <p:spPr>
          <a:xfrm>
            <a:off x="548639" y="4508173"/>
            <a:ext cx="889305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500" dirty="0"/>
              <a:t>https://machinelearningmastery.com/rectified-linear-activation-function-for-deep-learning-neural-networks/</a:t>
            </a:r>
          </a:p>
        </p:txBody>
      </p:sp>
    </p:spTree>
    <p:extLst>
      <p:ext uri="{BB962C8B-B14F-4D97-AF65-F5344CB8AC3E}">
        <p14:creationId xmlns:p14="http://schemas.microsoft.com/office/powerpoint/2010/main" val="2049264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C71E2-E27E-76B9-5940-5E4F9AE7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Spline Basis Representation: Theory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784D3F-869C-CE48-9A16-5128C21F358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115146" y="706109"/>
            <a:ext cx="6913707" cy="4021306"/>
          </a:xfr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219F8C6-50DF-0D7E-C4FF-3F302A6D202B}"/>
              </a:ext>
            </a:extLst>
          </p:cNvPr>
          <p:cNvSpPr/>
          <p:nvPr/>
        </p:nvSpPr>
        <p:spPr>
          <a:xfrm>
            <a:off x="3168502" y="3820633"/>
            <a:ext cx="3366977" cy="857250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EE72213-02F3-5748-D462-E45E272F2CD5}"/>
                  </a:ext>
                </a:extLst>
              </p:cNvPr>
              <p:cNvSpPr txBox="1"/>
              <p:nvPr/>
            </p:nvSpPr>
            <p:spPr>
              <a:xfrm>
                <a:off x="7029072" y="3926092"/>
                <a:ext cx="887166" cy="646331"/>
              </a:xfrm>
              <a:prstGeom prst="rect">
                <a:avLst/>
              </a:prstGeom>
              <a:noFill/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GB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EE72213-02F3-5748-D462-E45E272F2C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9072" y="3926092"/>
                <a:ext cx="887166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238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 of standard logistic function">
            <a:extLst>
              <a:ext uri="{FF2B5EF4-FFF2-40B4-BE49-F238E27FC236}">
                <a16:creationId xmlns:a16="http://schemas.microsoft.com/office/drawing/2014/main" id="{1A20C3DA-DE06-54F4-6E57-DC5E43B21294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200405" y="593098"/>
            <a:ext cx="6894516" cy="442030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27175F-3F2F-E051-EF06-D7E62BB2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 of Logistic Function</a:t>
            </a:r>
          </a:p>
        </p:txBody>
      </p:sp>
    </p:spTree>
    <p:extLst>
      <p:ext uri="{BB962C8B-B14F-4D97-AF65-F5344CB8AC3E}">
        <p14:creationId xmlns:p14="http://schemas.microsoft.com/office/powerpoint/2010/main" val="752855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Example: XOR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831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6C9DA-9BDA-D87A-EE43-87801DC2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from Section 6.1, Deep Learning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89DBCE-6D97-4706-647C-64FEAAEA078E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57148498"/>
              </p:ext>
            </p:extLst>
          </p:nvPr>
        </p:nvGraphicFramePr>
        <p:xfrm>
          <a:off x="1720851" y="1085417"/>
          <a:ext cx="570229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0766">
                  <a:extLst>
                    <a:ext uri="{9D8B030D-6E8A-4147-A177-3AD203B41FA5}">
                      <a16:colId xmlns:a16="http://schemas.microsoft.com/office/drawing/2014/main" val="1396218750"/>
                    </a:ext>
                  </a:extLst>
                </a:gridCol>
                <a:gridCol w="1900766">
                  <a:extLst>
                    <a:ext uri="{9D8B030D-6E8A-4147-A177-3AD203B41FA5}">
                      <a16:colId xmlns:a16="http://schemas.microsoft.com/office/drawing/2014/main" val="4287565977"/>
                    </a:ext>
                  </a:extLst>
                </a:gridCol>
                <a:gridCol w="1900766">
                  <a:extLst>
                    <a:ext uri="{9D8B030D-6E8A-4147-A177-3AD203B41FA5}">
                      <a16:colId xmlns:a16="http://schemas.microsoft.com/office/drawing/2014/main" val="1359084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X1 (XOR) 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82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347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801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3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800643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12ADE1EB-70B7-D9D5-DF30-B2D341636E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50804"/>
              </p:ext>
            </p:extLst>
          </p:nvPr>
        </p:nvGraphicFramePr>
        <p:xfrm>
          <a:off x="1720851" y="1085417"/>
          <a:ext cx="570229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0766">
                  <a:extLst>
                    <a:ext uri="{9D8B030D-6E8A-4147-A177-3AD203B41FA5}">
                      <a16:colId xmlns:a16="http://schemas.microsoft.com/office/drawing/2014/main" val="1396218750"/>
                    </a:ext>
                  </a:extLst>
                </a:gridCol>
                <a:gridCol w="1900766">
                  <a:extLst>
                    <a:ext uri="{9D8B030D-6E8A-4147-A177-3AD203B41FA5}">
                      <a16:colId xmlns:a16="http://schemas.microsoft.com/office/drawing/2014/main" val="4287565977"/>
                    </a:ext>
                  </a:extLst>
                </a:gridCol>
                <a:gridCol w="1900766">
                  <a:extLst>
                    <a:ext uri="{9D8B030D-6E8A-4147-A177-3AD203B41FA5}">
                      <a16:colId xmlns:a16="http://schemas.microsoft.com/office/drawing/2014/main" val="1359084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X1 (XOR) 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82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347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801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3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800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722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BBBBD-52BB-F69E-6047-8F0E136B4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Neural Network to Reproduce XOR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62A556-ECAD-17AA-316E-B3F77F44F4A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21552" y="1224708"/>
                <a:ext cx="7739665" cy="2914650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func>
                        <m:funcPr>
                          <m:ctrlPr>
                            <a:rPr lang="en-GB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b="0" i="0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</m:e>
                      </m:func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GB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sSup>
                              <m:sSupPr>
                                <m:ctrlP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p>
                                <m: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e>
                    </m:func>
                  </m:oMath>
                </a14:m>
                <a:r>
                  <a:rPr lang="en-GB" b="0" dirty="0"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: Non-linear activation function!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</m:t>
                    </m:r>
                    <m:r>
                      <m:rPr>
                        <m:nor/>
                      </m:rPr>
                      <a:rPr lang="en-GB" dirty="0">
                        <a:latin typeface="Arial" panose="020B0604020202020204" pitchFamily="34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: </m:t>
                    </m:r>
                  </m:oMath>
                </a14:m>
                <a:r>
                  <a:rPr lang="en-GB" b="0" dirty="0">
                    <a:solidFill>
                      <a:schemeClr val="tx1"/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Affine transformation of input state </a:t>
                </a:r>
                <a:r>
                  <a:rPr lang="en-GB" b="0" i="1" dirty="0">
                    <a:solidFill>
                      <a:schemeClr val="tx1"/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x</a:t>
                </a:r>
                <a:endParaRPr lang="en-GB" b="0" dirty="0">
                  <a:solidFill>
                    <a:schemeClr val="tx1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GB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GB" b="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62A556-ECAD-17AA-316E-B3F77F44F4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21552" y="1224708"/>
                <a:ext cx="7739665" cy="2914650"/>
              </a:xfrm>
              <a:blipFill>
                <a:blip r:embed="rId2"/>
                <a:stretch>
                  <a:fillRect l="-1732" t="-209" b="-98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Rectified Linear Unit: 0 if x &lt; 0, x if x &gt; 0">
            <a:extLst>
              <a:ext uri="{FF2B5EF4-FFF2-40B4-BE49-F238E27FC236}">
                <a16:creationId xmlns:a16="http://schemas.microsoft.com/office/drawing/2014/main" id="{79051F34-10D9-DE59-B78F-E13243CCE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972" y="2239192"/>
            <a:ext cx="2832782" cy="21245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260FF2-E2CC-E94D-8357-507126AA43D6}"/>
                  </a:ext>
                </a:extLst>
              </p:cNvPr>
              <p:cNvSpPr txBox="1"/>
              <p:nvPr/>
            </p:nvSpPr>
            <p:spPr>
              <a:xfrm>
                <a:off x="6066363" y="1608019"/>
                <a:ext cx="2910284" cy="5861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/>
                          </m:mr>
                          <m:mr>
                            <m:e/>
                          </m:mr>
                        </m:m>
                      </m:e>
                    </m:d>
                  </m:oMath>
                </a14:m>
                <a:r>
                  <a:rPr lang="en-GB" dirty="0"/>
                  <a:t> Combined: hidden layer!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260FF2-E2CC-E94D-8357-507126AA43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6363" y="1608019"/>
                <a:ext cx="2910284" cy="586186"/>
              </a:xfrm>
              <a:prstGeom prst="rect">
                <a:avLst/>
              </a:prstGeom>
              <a:blipFill>
                <a:blip r:embed="rId4"/>
                <a:stretch>
                  <a:fillRect r="-83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994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68DEE-73D2-65BB-5E21-3C66C4357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Bring in Design Matrix!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D5494F-3D7F-032C-B4F8-876B6C786E3D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21553" y="1224708"/>
                <a:ext cx="7629312" cy="2914650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func>
                        <m:funcPr>
                          <m:ctrlPr>
                            <a:rPr lang="en-GB" b="0" i="1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 b="0" i="0" smtClean="0">
                              <a:solidFill>
                                <a:schemeClr val="tx2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0,</m:t>
                              </m:r>
                              <m:sSup>
                                <m:sSupPr>
                                  <m:ctrlP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p>
                                  <m:r>
                                    <a:rPr lang="en-GB" b="0" i="1" smtClean="0">
                                      <a:solidFill>
                                        <a:schemeClr val="tx2">
                                          <a:lumMod val="60000"/>
                                          <a:lumOff val="4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b="0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</m:e>
                      </m:func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Four possible input states (corresponding to earlier truth table)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𝑋𝑊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0+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+0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D5494F-3D7F-032C-B4F8-876B6C786E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21553" y="1224708"/>
                <a:ext cx="7629312" cy="2914650"/>
              </a:xfrm>
              <a:blipFill>
                <a:blip r:embed="rId2"/>
                <a:stretch>
                  <a:fillRect l="-1759" t="-20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091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D5932-7EAA-43C5-DE35-ACB94C584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the bias vector c and apply activation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1125AE-14F4-CC2C-42EE-5F0DAFAA9AF3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𝑋𝑊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GB" b="0" i="1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solidFill>
                              <a:schemeClr val="tx2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0,</m:t>
                            </m:r>
                            <m:sSup>
                              <m:sSupPr>
                                <m:ctrlP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p>
                                <m:r>
                                  <a:rPr lang="en-GB" b="0" i="1" smtClean="0">
                                    <a:solidFill>
                                      <a:schemeClr val="tx2">
                                        <a:lumMod val="60000"/>
                                        <a:lumOff val="4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b="0" i="1" smtClean="0">
                                <a:solidFill>
                                  <a:schemeClr val="tx2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d>
                      </m:e>
                    </m:func>
                  </m:oMath>
                </a14:m>
                <a:r>
                  <a:rPr lang="en-GB" dirty="0"/>
                  <a:t>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1" i="1" smtClean="0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1125AE-14F4-CC2C-42EE-5F0DAFAA9A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blipFill>
                <a:blip r:embed="rId2"/>
                <a:stretch>
                  <a:fillRect l="-235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A graph with a dotted line&#10;&#10;Description automatically generated">
            <a:extLst>
              <a:ext uri="{FF2B5EF4-FFF2-40B4-BE49-F238E27FC236}">
                <a16:creationId xmlns:a16="http://schemas.microsoft.com/office/drawing/2014/main" id="{C1599168-4E0B-6705-24B3-F893A10D5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655" y="2327562"/>
            <a:ext cx="4337158" cy="2753591"/>
          </a:xfrm>
          <a:prstGeom prst="rect">
            <a:avLst/>
          </a:prstGeom>
        </p:spPr>
      </p:pic>
      <p:pic>
        <p:nvPicPr>
          <p:cNvPr id="9" name="Picture 8" descr="A graph with a dot in the center&#10;&#10;Description automatically generated">
            <a:extLst>
              <a:ext uri="{FF2B5EF4-FFF2-40B4-BE49-F238E27FC236}">
                <a16:creationId xmlns:a16="http://schemas.microsoft.com/office/drawing/2014/main" id="{1C901F6C-E02E-11CE-41BB-9EB398431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655" y="2327561"/>
            <a:ext cx="4337158" cy="275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4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DB50E-F6FD-A05B-0E96-3D69324E5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Multiply by weight vector 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0C3307-B0DD-C1CC-DA0B-2E18091EFC9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21552" y="1224708"/>
                <a:ext cx="7511065" cy="291465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b="1" i="1">
                                  <a:solidFill>
                                    <a:schemeClr val="tx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−2</m:t>
                              </m:r>
                            </m:e>
                          </m:mr>
                        </m:m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+0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1+0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+0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2−2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Go from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to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GB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mr>
                              </m:m>
                            </m:e>
                          </m:mr>
                        </m:m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D0C3307-B0DD-C1CC-DA0B-2E18091EFC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21552" y="1224708"/>
                <a:ext cx="7511065" cy="2914650"/>
              </a:xfrm>
              <a:blipFill>
                <a:blip r:embed="rId2"/>
                <a:stretch>
                  <a:fillRect l="-19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6709AED-95D1-A2FD-ED50-1A213DB43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4191669"/>
              </p:ext>
            </p:extLst>
          </p:nvPr>
        </p:nvGraphicFramePr>
        <p:xfrm>
          <a:off x="4180033" y="2451365"/>
          <a:ext cx="359236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139621875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4287565977"/>
                    </a:ext>
                  </a:extLst>
                </a:gridCol>
                <a:gridCol w="1432367">
                  <a:extLst>
                    <a:ext uri="{9D8B030D-6E8A-4147-A177-3AD203B41FA5}">
                      <a16:colId xmlns:a16="http://schemas.microsoft.com/office/drawing/2014/main" val="1359084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X1 (XOR) 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82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347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801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43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800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25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Early Stopping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622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6 Outline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20059" y="951393"/>
            <a:ext cx="7723194" cy="2914650"/>
          </a:xfrm>
        </p:spPr>
        <p:txBody>
          <a:bodyPr/>
          <a:lstStyle/>
          <a:p>
            <a:pPr lvl="1"/>
            <a:r>
              <a:rPr lang="en-US" dirty="0"/>
              <a:t>Optimization versus Learning</a:t>
            </a:r>
          </a:p>
          <a:p>
            <a:pPr lvl="1"/>
            <a:r>
              <a:rPr lang="en-US" dirty="0"/>
              <a:t>Machine Learning versus Deep Learning</a:t>
            </a:r>
          </a:p>
          <a:p>
            <a:pPr lvl="1"/>
            <a:r>
              <a:rPr lang="en-US" dirty="0"/>
              <a:t>Deep Feedforward Networks </a:t>
            </a:r>
          </a:p>
          <a:p>
            <a:pPr lvl="1"/>
            <a:r>
              <a:rPr lang="en-US" dirty="0"/>
              <a:t>Hidden Layers</a:t>
            </a:r>
          </a:p>
          <a:p>
            <a:pPr lvl="2"/>
            <a:r>
              <a:rPr lang="en-US" dirty="0"/>
              <a:t>Example: XOR</a:t>
            </a:r>
          </a:p>
          <a:p>
            <a:pPr lvl="1"/>
            <a:r>
              <a:rPr lang="en-US" dirty="0"/>
              <a:t>Early Stopping</a:t>
            </a:r>
          </a:p>
          <a:p>
            <a:pPr lvl="1"/>
            <a:r>
              <a:rPr lang="en-US" dirty="0"/>
              <a:t>Back-Propagation</a:t>
            </a:r>
          </a:p>
          <a:p>
            <a:pPr lvl="1"/>
            <a:r>
              <a:rPr lang="en-US" dirty="0"/>
              <a:t>Image Processing</a:t>
            </a:r>
          </a:p>
          <a:p>
            <a:pPr lvl="1"/>
            <a:r>
              <a:rPr lang="en-US" dirty="0"/>
              <a:t>Fundamentals of Convolutional Neural Networks</a:t>
            </a:r>
          </a:p>
          <a:p>
            <a:pPr lvl="1"/>
            <a:r>
              <a:rPr lang="en-US" dirty="0"/>
              <a:t>Adversarial Training</a:t>
            </a:r>
          </a:p>
        </p:txBody>
      </p:sp>
    </p:spTree>
    <p:extLst>
      <p:ext uri="{BB962C8B-B14F-4D97-AF65-F5344CB8AC3E}">
        <p14:creationId xmlns:p14="http://schemas.microsoft.com/office/powerpoint/2010/main" val="223307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7B00B3-B19A-D039-FF41-DD257D4F3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Figure 7.3, Deep Learning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004E7A0-7F1C-1FF2-DD72-62B3C7BD10BA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113296" y="1268941"/>
            <a:ext cx="6917408" cy="3275350"/>
          </a:xfr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D6608F-3122-6D5B-2BB0-2D3325590C23}"/>
              </a:ext>
            </a:extLst>
          </p:cNvPr>
          <p:cNvCxnSpPr/>
          <p:nvPr/>
        </p:nvCxnSpPr>
        <p:spPr>
          <a:xfrm>
            <a:off x="2043545" y="3207331"/>
            <a:ext cx="5527964" cy="0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0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Back Propagation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6365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04FD-E621-D945-4FB5-278910BAC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Propagation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574CE-B55E-A3B2-046F-2E7239886DA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2" y="1224708"/>
            <a:ext cx="7902387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Still want to minimize some kind of objective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When we have created our whole neural network, we can </a:t>
            </a:r>
            <a:r>
              <a:rPr lang="en-GB" i="1" dirty="0"/>
              <a:t>work backwards</a:t>
            </a:r>
            <a:r>
              <a:rPr lang="en-GB" dirty="0"/>
              <a:t> to find derivatives related to our </a:t>
            </a:r>
            <a:r>
              <a:rPr lang="en-GB" i="1" dirty="0"/>
              <a:t>affine functions</a:t>
            </a:r>
            <a:r>
              <a:rPr lang="en-GB" dirty="0"/>
              <a:t> (or weights and biases) and our </a:t>
            </a:r>
            <a:r>
              <a:rPr lang="en-GB" i="1" dirty="0"/>
              <a:t>activation functions</a:t>
            </a:r>
            <a:endParaRPr lang="en-GB" dirty="0"/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We cannot </a:t>
            </a:r>
            <a:r>
              <a:rPr lang="en-GB" i="1" dirty="0"/>
              <a:t>directly</a:t>
            </a:r>
            <a:r>
              <a:rPr lang="en-GB" dirty="0"/>
              <a:t> calculate these for hidden layers because they are hidden (i.e. unknown)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However, we </a:t>
            </a:r>
            <a:r>
              <a:rPr lang="en-GB" i="1" dirty="0"/>
              <a:t>can</a:t>
            </a:r>
            <a:r>
              <a:rPr lang="en-GB" dirty="0"/>
              <a:t> calculate for the </a:t>
            </a:r>
            <a:r>
              <a:rPr lang="en-GB" i="1" dirty="0"/>
              <a:t>output </a:t>
            </a:r>
            <a:r>
              <a:rPr lang="en-GB" dirty="0"/>
              <a:t>layer…and then it turns out we can reverse-engineer the whole set of derivatives going backwards.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Source for images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694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E567E-0DD0-93C2-6DDA-4AE2AD13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Formulae to Determine Which Neurons Cause Most Error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835960-B887-7D32-B90A-4249B6960DE3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177903" y="1134734"/>
            <a:ext cx="4486133" cy="3899536"/>
          </a:xfrm>
        </p:spPr>
      </p:pic>
    </p:spTree>
    <p:extLst>
      <p:ext uri="{BB962C8B-B14F-4D97-AF65-F5344CB8AC3E}">
        <p14:creationId xmlns:p14="http://schemas.microsoft.com/office/powerpoint/2010/main" val="40531946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Image Processing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1179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Identifying “Features” and Categorising</a:t>
            </a:r>
          </a:p>
        </p:txBody>
      </p:sp>
      <p:pic>
        <p:nvPicPr>
          <p:cNvPr id="5" name="Content Placeholder 4" descr="A diagram of a cat&#10;&#10;Description automatically generated">
            <a:extLst>
              <a:ext uri="{FF2B5EF4-FFF2-40B4-BE49-F238E27FC236}">
                <a16:creationId xmlns:a16="http://schemas.microsoft.com/office/drawing/2014/main" id="{71CF1CDD-33B4-0209-FBDC-67A0AB671E8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646006" y="1237712"/>
            <a:ext cx="3593690" cy="291465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D787A4-93C0-AF30-C2D5-75560B30AEFC}"/>
              </a:ext>
            </a:extLst>
          </p:cNvPr>
          <p:cNvSpPr txBox="1"/>
          <p:nvPr/>
        </p:nvSpPr>
        <p:spPr>
          <a:xfrm>
            <a:off x="1667233" y="4442900"/>
            <a:ext cx="67411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Figure 1, Themes Validation Tool, Fernandes et al., https://link.springer.com/chapter/10.1007/978-3-030-30712-7_3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C6C37D14-CE05-C986-3C37-4C7FF8D8B8B7}"/>
              </a:ext>
            </a:extLst>
          </p:cNvPr>
          <p:cNvSpPr/>
          <p:nvPr/>
        </p:nvSpPr>
        <p:spPr>
          <a:xfrm>
            <a:off x="6596743" y="1309686"/>
            <a:ext cx="680643" cy="2770701"/>
          </a:xfrm>
          <a:prstGeom prst="upArrow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97255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41053-98CF-EBDC-3C0E-668D6E047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75" b="1" spc="-1">
                <a:solidFill>
                  <a:srgbClr val="54145A"/>
                </a:solidFill>
                <a:latin typeface="Arial"/>
              </a:rPr>
              <a:t>What Is This (4)? </a:t>
            </a:r>
            <a:endParaRPr lang="en-GB" b="1">
              <a:solidFill>
                <a:srgbClr val="54145A"/>
              </a:solidFill>
            </a:endParaRPr>
          </a:p>
        </p:txBody>
      </p:sp>
      <p:pic>
        <p:nvPicPr>
          <p:cNvPr id="5" name="Picture 4" descr="An extremely simple and crude image, created in about two minutes, using only the oval shape tool in MSPaint. The image could generously be interpreted to represent a dog. ">
            <a:extLst>
              <a:ext uri="{FF2B5EF4-FFF2-40B4-BE49-F238E27FC236}">
                <a16:creationId xmlns:a16="http://schemas.microsoft.com/office/drawing/2014/main" id="{7EC10FE6-A596-00B8-DAAE-025D2D397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883" y="1059582"/>
            <a:ext cx="3072234" cy="347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019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Fundamentals of Convolutional Neural Networks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896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41053-98CF-EBDC-3C0E-668D6E047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75" b="1" spc="-1" dirty="0">
                <a:solidFill>
                  <a:schemeClr val="tx2"/>
                </a:solidFill>
                <a:latin typeface="Arial"/>
              </a:rPr>
              <a:t>What Is This (2)? </a:t>
            </a:r>
            <a:endParaRPr lang="en-GB" b="1" dirty="0">
              <a:solidFill>
                <a:schemeClr val="tx2"/>
              </a:solidFill>
            </a:endParaRPr>
          </a:p>
        </p:txBody>
      </p:sp>
      <p:pic>
        <p:nvPicPr>
          <p:cNvPr id="7" name="Picture 6" descr="Four columns (labelled R, G, B, and K) with 19 rows of data. Each cell contains a number between 0 and 255. ">
            <a:extLst>
              <a:ext uri="{FF2B5EF4-FFF2-40B4-BE49-F238E27FC236}">
                <a16:creationId xmlns:a16="http://schemas.microsoft.com/office/drawing/2014/main" id="{ED347833-F100-5B68-C10E-C8F4DD4A7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525" y="1059582"/>
            <a:ext cx="2060950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13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Old photograph of rose in a vase">
            <a:extLst>
              <a:ext uri="{FF2B5EF4-FFF2-40B4-BE49-F238E27FC236}">
                <a16:creationId xmlns:a16="http://schemas.microsoft.com/office/drawing/2014/main" id="{FD4818BE-A59F-C04C-B37E-27F7BEE4E333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748864" y="140902"/>
            <a:ext cx="3646271" cy="4861696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172833-8742-3ACE-C95C-597A846806F5}"/>
              </a:ext>
            </a:extLst>
          </p:cNvPr>
          <p:cNvSpPr txBox="1"/>
          <p:nvPr/>
        </p:nvSpPr>
        <p:spPr>
          <a:xfrm>
            <a:off x="6761018" y="658091"/>
            <a:ext cx="1326710" cy="646331"/>
          </a:xfrm>
          <a:prstGeom prst="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0 = Black</a:t>
            </a:r>
          </a:p>
          <a:p>
            <a:r>
              <a:rPr lang="en-GB" dirty="0"/>
              <a:t>255 = White</a:t>
            </a:r>
          </a:p>
        </p:txBody>
      </p:sp>
    </p:spTree>
    <p:extLst>
      <p:ext uri="{BB962C8B-B14F-4D97-AF65-F5344CB8AC3E}">
        <p14:creationId xmlns:p14="http://schemas.microsoft.com/office/powerpoint/2010/main" val="169068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Optimization versus Learning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9090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94DE4-CB55-ADEE-E051-A9DE2991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Pixel Values from Rose Image</a:t>
            </a:r>
          </a:p>
        </p:txBody>
      </p:sp>
      <p:pic>
        <p:nvPicPr>
          <p:cNvPr id="5" name="Content Placeholder 4" descr="Matrix of numbers showing pixel values from the rose image on the previous slide">
            <a:extLst>
              <a:ext uri="{FF2B5EF4-FFF2-40B4-BE49-F238E27FC236}">
                <a16:creationId xmlns:a16="http://schemas.microsoft.com/office/drawing/2014/main" id="{87B22E27-B982-D398-8CEB-98DDB548741D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801449" y="1458539"/>
            <a:ext cx="7541102" cy="2739388"/>
          </a:xfrm>
        </p:spPr>
      </p:pic>
    </p:spTree>
    <p:extLst>
      <p:ext uri="{BB962C8B-B14F-4D97-AF65-F5344CB8AC3E}">
        <p14:creationId xmlns:p14="http://schemas.microsoft.com/office/powerpoint/2010/main" val="16372606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5256-FA34-525A-2A76-993147288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Convolution: Define a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3FD4B-1258-C9D4-CF3E-531A71C85CE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3" y="1224708"/>
            <a:ext cx="7902388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Matrix which is applied repeatedly to the whole image to extract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59558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42A1B-7961-57E5-6157-3BB72FECC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Figure 9.1, Deep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02FBA-F79D-D989-35D6-68E2785BB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68" y="706109"/>
            <a:ext cx="4496992" cy="437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724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5256-FA34-525A-2A76-993147288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Convolution: Define a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3FD4B-1258-C9D4-CF3E-531A71C85CE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3" y="1224708"/>
            <a:ext cx="7902388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Matrix which is applied repeatedly to the whole image to extract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Simplest possible example: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(-1, 1): Subtract previous pixel’s value from current pixel’s value (horizontally)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If large difference, implies a </a:t>
            </a:r>
            <a:r>
              <a:rPr lang="en-GB" i="1" dirty="0"/>
              <a:t>major change in image between those two pixels</a:t>
            </a:r>
            <a:r>
              <a:rPr lang="en-GB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For more details, see Chapter 9 of Deep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R, the following example only used </a:t>
            </a:r>
            <a:r>
              <a:rPr lang="en-GB" dirty="0" err="1">
                <a:hlinkClick r:id="rId2"/>
              </a:rPr>
              <a:t>Magick</a:t>
            </a:r>
            <a:r>
              <a:rPr lang="en-GB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478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Old photograph of rose in a vase">
            <a:extLst>
              <a:ext uri="{FF2B5EF4-FFF2-40B4-BE49-F238E27FC236}">
                <a16:creationId xmlns:a16="http://schemas.microsoft.com/office/drawing/2014/main" id="{FD4818BE-A59F-C04C-B37E-27F7BEE4E333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86664" y="140902"/>
            <a:ext cx="3646271" cy="4861696"/>
          </a:xfrm>
        </p:spPr>
      </p:pic>
      <p:pic>
        <p:nvPicPr>
          <p:cNvPr id="9" name="Picture 8" descr="Only the &quot;edges&quot; of the rose">
            <a:extLst>
              <a:ext uri="{FF2B5EF4-FFF2-40B4-BE49-F238E27FC236}">
                <a16:creationId xmlns:a16="http://schemas.microsoft.com/office/drawing/2014/main" id="{0323286E-8799-DEFC-D1B7-F3A3884E6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950" y="0"/>
            <a:ext cx="38576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7812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Old photograph of rose in a vase">
            <a:extLst>
              <a:ext uri="{FF2B5EF4-FFF2-40B4-BE49-F238E27FC236}">
                <a16:creationId xmlns:a16="http://schemas.microsoft.com/office/drawing/2014/main" id="{FD4818BE-A59F-C04C-B37E-27F7BEE4E333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86664" y="140902"/>
            <a:ext cx="3646271" cy="4861696"/>
          </a:xfrm>
        </p:spPr>
      </p:pic>
      <p:pic>
        <p:nvPicPr>
          <p:cNvPr id="3" name="Picture 2" descr="The image has been automatically adjusted to make the edges stand out more. ">
            <a:extLst>
              <a:ext uri="{FF2B5EF4-FFF2-40B4-BE49-F238E27FC236}">
                <a16:creationId xmlns:a16="http://schemas.microsoft.com/office/drawing/2014/main" id="{F06211AC-9374-757F-B53F-88150039C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0"/>
            <a:ext cx="38576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335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Identifying “Features” and Categorising</a:t>
            </a:r>
          </a:p>
        </p:txBody>
      </p:sp>
      <p:pic>
        <p:nvPicPr>
          <p:cNvPr id="5" name="Content Placeholder 4" descr="A diagram of a cat&#10;&#10;Description automatically generated">
            <a:extLst>
              <a:ext uri="{FF2B5EF4-FFF2-40B4-BE49-F238E27FC236}">
                <a16:creationId xmlns:a16="http://schemas.microsoft.com/office/drawing/2014/main" id="{71CF1CDD-33B4-0209-FBDC-67A0AB671E8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646006" y="1237712"/>
            <a:ext cx="3593690" cy="291465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D787A4-93C0-AF30-C2D5-75560B30AEFC}"/>
              </a:ext>
            </a:extLst>
          </p:cNvPr>
          <p:cNvSpPr txBox="1"/>
          <p:nvPr/>
        </p:nvSpPr>
        <p:spPr>
          <a:xfrm>
            <a:off x="1667233" y="4442900"/>
            <a:ext cx="67411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Figure 1, Themes Validation Tool, Fernandes et al., https://link.springer.com/chapter/10.1007/978-3-030-30712-7_3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C6C37D14-CE05-C986-3C37-4C7FF8D8B8B7}"/>
              </a:ext>
            </a:extLst>
          </p:cNvPr>
          <p:cNvSpPr/>
          <p:nvPr/>
        </p:nvSpPr>
        <p:spPr>
          <a:xfrm>
            <a:off x="6596743" y="1309686"/>
            <a:ext cx="680643" cy="2770701"/>
          </a:xfrm>
          <a:prstGeom prst="upArrow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8095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Adversarial Training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3948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057D-F5B6-ABFD-83FF-5A009CB7B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Efficiently Improve Your (Supervised) 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4EF913-07B9-409E-401A-D63D10A5B021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651472" y="995659"/>
            <a:ext cx="7841056" cy="315218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8FF6D7-21D0-B13D-BBCC-DB7037D4D55D}"/>
              </a:ext>
            </a:extLst>
          </p:cNvPr>
          <p:cNvSpPr txBox="1"/>
          <p:nvPr/>
        </p:nvSpPr>
        <p:spPr>
          <a:xfrm>
            <a:off x="807835" y="4394208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https://arxiv.org/pdf/1412.6572.pdf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27BBBE-3B7C-3D24-9D55-4FC4B4F00F30}"/>
              </a:ext>
            </a:extLst>
          </p:cNvPr>
          <p:cNvSpPr/>
          <p:nvPr/>
        </p:nvSpPr>
        <p:spPr>
          <a:xfrm>
            <a:off x="2963207" y="804397"/>
            <a:ext cx="3251964" cy="35338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ADE7A-E783-1C88-19A1-D36CE6BFDF73}"/>
              </a:ext>
            </a:extLst>
          </p:cNvPr>
          <p:cNvSpPr/>
          <p:nvPr/>
        </p:nvSpPr>
        <p:spPr>
          <a:xfrm>
            <a:off x="6153292" y="635049"/>
            <a:ext cx="2627469" cy="35338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490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versus Deep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C94816-84CE-39BF-BEC3-FEBBD9D109F9}"/>
              </a:ext>
            </a:extLst>
          </p:cNvPr>
          <p:cNvSpPr txBox="1"/>
          <p:nvPr/>
        </p:nvSpPr>
        <p:spPr>
          <a:xfrm>
            <a:off x="621553" y="4391244"/>
            <a:ext cx="8427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https://hackernoon.com/log-analytics-with-deep-learning-and-machine-learning-20a1891ff70e</a:t>
            </a:r>
          </a:p>
        </p:txBody>
      </p:sp>
      <p:pic>
        <p:nvPicPr>
          <p:cNvPr id="11" name="Content Placeholder 10" descr="Machine Learning: Humans assist with feature extraction&#10;Deep Learning: Computer figures out features and classification independently">
            <a:extLst>
              <a:ext uri="{FF2B5EF4-FFF2-40B4-BE49-F238E27FC236}">
                <a16:creationId xmlns:a16="http://schemas.microsoft.com/office/drawing/2014/main" id="{238B7DE5-96B8-7923-B708-9EFE4B47B13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919604" y="828445"/>
            <a:ext cx="7304792" cy="3562799"/>
          </a:xfrm>
        </p:spPr>
      </p:pic>
    </p:spTree>
    <p:extLst>
      <p:ext uri="{BB962C8B-B14F-4D97-AF65-F5344CB8AC3E}">
        <p14:creationId xmlns:p14="http://schemas.microsoft.com/office/powerpoint/2010/main" val="3100922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43A7C-6319-45E6-72A5-DD170BDC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Learning?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9CC0E-416C-C01F-75B3-CD8A2950433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0806" y="1039078"/>
            <a:ext cx="7902387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Optimization: 	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Define cost function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Find solution to minimize cost function </a:t>
            </a:r>
            <a:r>
              <a:rPr lang="en-GB" i="1" dirty="0"/>
              <a:t>for training data</a:t>
            </a:r>
            <a:r>
              <a:rPr lang="en-GB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Learning: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Find solution to </a:t>
            </a:r>
            <a:r>
              <a:rPr lang="en-GB" i="1" dirty="0"/>
              <a:t>reach a targeted level of prediction accuracy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b="1" dirty="0"/>
              <a:t>Depending on specific machine learning task</a:t>
            </a:r>
            <a:r>
              <a:rPr lang="en-GB" dirty="0"/>
              <a:t>, may involve finding a local minimum of cost function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Unlikely to ever consider pressing for a global minimum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May also look to </a:t>
            </a:r>
            <a:r>
              <a:rPr lang="en-GB" i="1" dirty="0"/>
              <a:t>improve</a:t>
            </a:r>
            <a:r>
              <a:rPr lang="en-GB" dirty="0"/>
              <a:t> cost function that will </a:t>
            </a:r>
            <a:r>
              <a:rPr lang="en-GB" i="1" dirty="0"/>
              <a:t>correlate</a:t>
            </a:r>
            <a:r>
              <a:rPr lang="en-GB" dirty="0"/>
              <a:t> with improved prediction accuracy</a:t>
            </a:r>
          </a:p>
        </p:txBody>
      </p:sp>
    </p:spTree>
    <p:extLst>
      <p:ext uri="{BB962C8B-B14F-4D97-AF65-F5344CB8AC3E}">
        <p14:creationId xmlns:p14="http://schemas.microsoft.com/office/powerpoint/2010/main" val="3683288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637E8-9689-73C5-B211-2B2F92FA76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FCCE5-B38E-00EE-E1F2-392A416AD4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12262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6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20059" y="951393"/>
            <a:ext cx="7723194" cy="2914650"/>
          </a:xfrm>
        </p:spPr>
        <p:txBody>
          <a:bodyPr/>
          <a:lstStyle/>
          <a:p>
            <a:pPr lvl="1"/>
            <a:r>
              <a:rPr lang="en-US" dirty="0"/>
              <a:t>“Learning” more about outcome than process</a:t>
            </a:r>
          </a:p>
          <a:p>
            <a:pPr lvl="1"/>
            <a:r>
              <a:rPr lang="en-US" dirty="0"/>
              <a:t>Sometimes bias is preferable to variance </a:t>
            </a:r>
          </a:p>
          <a:p>
            <a:pPr lvl="1"/>
            <a:r>
              <a:rPr lang="en-US" dirty="0"/>
              <a:t>Including parallel, non-linear processes makes deep learning very powerful</a:t>
            </a:r>
          </a:p>
          <a:p>
            <a:pPr lvl="1"/>
            <a:r>
              <a:rPr lang="en-US" dirty="0"/>
              <a:t>“Good Enough” better than “Perfectly Trained” </a:t>
            </a:r>
          </a:p>
          <a:p>
            <a:pPr lvl="1"/>
            <a:r>
              <a:rPr lang="en-US" dirty="0"/>
              <a:t>XOR example of hidden layer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r>
              <a:rPr lang="en-US" dirty="0"/>
              <a:t>How computers evaluate features in images</a:t>
            </a:r>
          </a:p>
          <a:p>
            <a:pPr lvl="1"/>
            <a:r>
              <a:rPr lang="en-US" dirty="0"/>
              <a:t>The benefits of adversarial training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8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DFA0-3BF5-17DD-8731-F5F26EA3A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Regularization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4DF5C-7C86-2E52-5A9B-B6B431049DF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552" y="1224708"/>
            <a:ext cx="7902387" cy="2914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“Any modification we make to a learning algorithm that is intended to reduce its generalization error but not its training error” </a:t>
            </a:r>
          </a:p>
          <a:p>
            <a:pPr marL="573750" lvl="1" indent="-285750">
              <a:buFont typeface="Arial" panose="020B0604020202020204" pitchFamily="34" charset="0"/>
              <a:buChar char="•"/>
            </a:pPr>
            <a:r>
              <a:rPr lang="en-GB" dirty="0"/>
              <a:t>Who can think of a process that might not find the “true” solution but will find a consistently pretty good one? </a:t>
            </a:r>
          </a:p>
          <a:p>
            <a:pPr marL="861750" lvl="2" indent="-285750">
              <a:buFont typeface="Arial" panose="020B0604020202020204" pitchFamily="34" charset="0"/>
              <a:buChar char="•"/>
            </a:pPr>
            <a:r>
              <a:rPr lang="en-GB" dirty="0"/>
              <a:t>Ridge and/or Lasso Regression! (Elastic Net Regression)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579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40683-D83A-F409-002A-E36A87EC6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Ridge Regression Introduces Bias, Reduces Variance</a:t>
            </a:r>
          </a:p>
        </p:txBody>
      </p:sp>
      <p:pic>
        <p:nvPicPr>
          <p:cNvPr id="5" name="Content Placeholder 4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85F1C6FC-4DF9-D6BD-A2B5-6C79A22BE08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1731853" y="819522"/>
            <a:ext cx="5680294" cy="425575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D41487-2760-28C3-037F-AB2516A7CA4A}"/>
              </a:ext>
            </a:extLst>
          </p:cNvPr>
          <p:cNvSpPr txBox="1"/>
          <p:nvPr/>
        </p:nvSpPr>
        <p:spPr>
          <a:xfrm>
            <a:off x="6223590" y="696291"/>
            <a:ext cx="25585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Small data set (n=10)</a:t>
            </a:r>
          </a:p>
          <a:p>
            <a:r>
              <a:rPr lang="en-GB" b="1" dirty="0"/>
              <a:t>Strong</a:t>
            </a:r>
            <a:r>
              <a:rPr lang="en-GB" dirty="0"/>
              <a:t> multicollinearity</a:t>
            </a:r>
          </a:p>
          <a:p>
            <a:r>
              <a:rPr lang="en-GB" dirty="0"/>
              <a:t>Can improve </a:t>
            </a:r>
            <a:r>
              <a:rPr lang="en-GB" i="1" dirty="0"/>
              <a:t>test error</a:t>
            </a:r>
            <a:r>
              <a:rPr lang="en-GB" dirty="0"/>
              <a:t> 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→ better prediction at </a:t>
            </a: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 cost of interpretability!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227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E5F325-6764-24B8-9C88-B07104486D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Machine Learning versus Deep Learning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2F28FE5-78FB-4E8C-0796-567157247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292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85C3-55EA-38A6-A0C5-98EBB4A17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versus Deep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C94816-84CE-39BF-BEC3-FEBBD9D109F9}"/>
              </a:ext>
            </a:extLst>
          </p:cNvPr>
          <p:cNvSpPr txBox="1"/>
          <p:nvPr/>
        </p:nvSpPr>
        <p:spPr>
          <a:xfrm>
            <a:off x="621553" y="4391244"/>
            <a:ext cx="8427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https://hackernoon.com/log-analytics-with-deep-learning-and-machine-learning-20a1891ff70e</a:t>
            </a:r>
          </a:p>
        </p:txBody>
      </p:sp>
      <p:pic>
        <p:nvPicPr>
          <p:cNvPr id="11" name="Content Placeholder 10" descr="Machine Learning: Humans assist with feature extraction&#10;Deep Learning: Computer figures out features and classification independently">
            <a:extLst>
              <a:ext uri="{FF2B5EF4-FFF2-40B4-BE49-F238E27FC236}">
                <a16:creationId xmlns:a16="http://schemas.microsoft.com/office/drawing/2014/main" id="{238B7DE5-96B8-7923-B708-9EFE4B47B13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919604" y="828445"/>
            <a:ext cx="7304792" cy="3562799"/>
          </a:xfrm>
        </p:spPr>
      </p:pic>
    </p:spTree>
    <p:extLst>
      <p:ext uri="{BB962C8B-B14F-4D97-AF65-F5344CB8AC3E}">
        <p14:creationId xmlns:p14="http://schemas.microsoft.com/office/powerpoint/2010/main" val="2359637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rham University">
      <a:dk1>
        <a:srgbClr val="002A41"/>
      </a:dk1>
      <a:lt1>
        <a:sysClr val="window" lastClr="FFFFFF"/>
      </a:lt1>
      <a:dk2>
        <a:srgbClr val="54145A"/>
      </a:dk2>
      <a:lt2>
        <a:srgbClr val="CBA8B1"/>
      </a:lt2>
      <a:accent1>
        <a:srgbClr val="00AEEF"/>
      </a:accent1>
      <a:accent2>
        <a:srgbClr val="A5C8D0"/>
      </a:accent2>
      <a:accent3>
        <a:srgbClr val="AFA961"/>
      </a:accent3>
      <a:accent4>
        <a:srgbClr val="B3BDB1"/>
      </a:accent4>
      <a:accent5>
        <a:srgbClr val="FFD53A"/>
      </a:accent5>
      <a:accent6>
        <a:srgbClr val="DACDA2"/>
      </a:accent6>
      <a:hlink>
        <a:srgbClr val="BE1E2D"/>
      </a:hlink>
      <a:folHlink>
        <a:srgbClr val="B6AAA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ecture 1" id="{F0023EC1-6CE1-487A-A02E-C0C1D180FB3F}" vid="{F11535AD-6D42-46EC-A0B7-72B8778CC0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FAAFD745F85C4AABBB2902F5439912" ma:contentTypeVersion="4" ma:contentTypeDescription="Create a new document." ma:contentTypeScope="" ma:versionID="2674b312a7e48202fd80abe55757da56">
  <xsd:schema xmlns:xsd="http://www.w3.org/2001/XMLSchema" xmlns:xs="http://www.w3.org/2001/XMLSchema" xmlns:p="http://schemas.microsoft.com/office/2006/metadata/properties" xmlns:ns2="6c8d90ab-eb6d-4ea7-914a-7cab258d8805" targetNamespace="http://schemas.microsoft.com/office/2006/metadata/properties" ma:root="true" ma:fieldsID="972b0c444bf707a8ea2997e357ee5912" ns2:_="">
    <xsd:import namespace="6c8d90ab-eb6d-4ea7-914a-7cab258d88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8d90ab-eb6d-4ea7-914a-7cab258d88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340DC4-0713-4D2E-93B3-F68142BA80E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CFD47E-5387-4488-AD16-28361D4BF507}">
  <ds:schemaRefs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6c8d90ab-eb6d-4ea7-914a-7cab258d880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E51F0B4D-99E3-4804-8176-CE627C2114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8d90ab-eb6d-4ea7-914a-7cab258d880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Lecture 1</Template>
  <TotalTime>625</TotalTime>
  <Words>1165</Words>
  <Application>Microsoft Office PowerPoint</Application>
  <PresentationFormat>On-screen Show (16:9)</PresentationFormat>
  <Paragraphs>249</Paragraphs>
  <Slides>51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Cambria Math</vt:lpstr>
      <vt:lpstr>Lucida Grande</vt:lpstr>
      <vt:lpstr>Times New Roman</vt:lpstr>
      <vt:lpstr>Office Theme</vt:lpstr>
      <vt:lpstr>Machine Learning</vt:lpstr>
      <vt:lpstr>Week 3 </vt:lpstr>
      <vt:lpstr>Lecture 6 Outline </vt:lpstr>
      <vt:lpstr>Optimization versus Learning</vt:lpstr>
      <vt:lpstr>What is Learning? </vt:lpstr>
      <vt:lpstr>Regularization </vt:lpstr>
      <vt:lpstr>Ridge Regression Introduces Bias, Reduces Variance</vt:lpstr>
      <vt:lpstr>Machine Learning versus Deep Learning</vt:lpstr>
      <vt:lpstr>Machine Learning versus Deep Learning</vt:lpstr>
      <vt:lpstr>Schematic of Deep Neural Network</vt:lpstr>
      <vt:lpstr>Why Use “Neurons”? </vt:lpstr>
      <vt:lpstr>Deep Learning, Figure 7.5</vt:lpstr>
      <vt:lpstr>Goal of Deep Learning: Learn The Mapping</vt:lpstr>
      <vt:lpstr>Deep Feedforward Networks</vt:lpstr>
      <vt:lpstr>Schematic of Deep Neural Network</vt:lpstr>
      <vt:lpstr>Note: Categorical Variables Must Be One-Hot Coded! </vt:lpstr>
      <vt:lpstr>Example: Dummy Variables vs. One-Hot Coded</vt:lpstr>
      <vt:lpstr>Hidden Layers </vt:lpstr>
      <vt:lpstr>Hidden Layers and Hidden Units</vt:lpstr>
      <vt:lpstr>RELU: Rectified Linear Unit</vt:lpstr>
      <vt:lpstr>Spline Basis Representation: Theory</vt:lpstr>
      <vt:lpstr>Graph of Logistic Function</vt:lpstr>
      <vt:lpstr>Example: XOR</vt:lpstr>
      <vt:lpstr>Example from Section 6.1, Deep Learning</vt:lpstr>
      <vt:lpstr>Neural Network to Reproduce XOR </vt:lpstr>
      <vt:lpstr>Bring in Design Matrix! </vt:lpstr>
      <vt:lpstr>Add the bias vector c and apply activation function</vt:lpstr>
      <vt:lpstr>Multiply by weight vector w</vt:lpstr>
      <vt:lpstr>Early Stopping</vt:lpstr>
      <vt:lpstr>Figure 7.3, Deep Learning</vt:lpstr>
      <vt:lpstr>Back Propagation</vt:lpstr>
      <vt:lpstr>Back Propagation</vt:lpstr>
      <vt:lpstr>Use Formulae to Determine Which Neurons Cause Most Error</vt:lpstr>
      <vt:lpstr>Image Processing</vt:lpstr>
      <vt:lpstr>Identifying “Features” and Categorising</vt:lpstr>
      <vt:lpstr>What Is This (4)? </vt:lpstr>
      <vt:lpstr>Fundamentals of Convolutional Neural Networks</vt:lpstr>
      <vt:lpstr>What Is This (2)? </vt:lpstr>
      <vt:lpstr>PowerPoint Presentation</vt:lpstr>
      <vt:lpstr>Pixel Values from Rose Image</vt:lpstr>
      <vt:lpstr>Convolution: Define a Kernel</vt:lpstr>
      <vt:lpstr>Figure 9.1, Deep Learning</vt:lpstr>
      <vt:lpstr>Convolution: Define a Kernel</vt:lpstr>
      <vt:lpstr>PowerPoint Presentation</vt:lpstr>
      <vt:lpstr>PowerPoint Presentation</vt:lpstr>
      <vt:lpstr>Identifying “Features” and Categorising</vt:lpstr>
      <vt:lpstr>Adversarial Training</vt:lpstr>
      <vt:lpstr>Efficiently Improve Your (Supervised) Model</vt:lpstr>
      <vt:lpstr>Machine Learning versus Deep Learning</vt:lpstr>
      <vt:lpstr>Summary</vt:lpstr>
      <vt:lpstr>Lecture 6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 our Chancellor</dc:title>
  <dc:creator>DUNNE, EIMEAR</dc:creator>
  <cp:lastModifiedBy>DUNNE, EIMEAR</cp:lastModifiedBy>
  <cp:revision>3</cp:revision>
  <dcterms:created xsi:type="dcterms:W3CDTF">2024-01-03T14:14:03Z</dcterms:created>
  <dcterms:modified xsi:type="dcterms:W3CDTF">2024-01-26T16:40:21Z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0x01010025FAAFD745F85C4AABBB2902F5439912</vt:lpwstr>
  </property>
</Properties>
</file>